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20" r:id="rId5"/>
  </p:sldMasterIdLst>
  <p:notesMasterIdLst>
    <p:notesMasterId r:id="rId35"/>
  </p:notesMasterIdLst>
  <p:sldIdLst>
    <p:sldId id="258" r:id="rId6"/>
    <p:sldId id="260" r:id="rId7"/>
    <p:sldId id="264" r:id="rId8"/>
    <p:sldId id="263" r:id="rId9"/>
    <p:sldId id="274" r:id="rId10"/>
    <p:sldId id="275" r:id="rId11"/>
    <p:sldId id="280" r:id="rId12"/>
    <p:sldId id="262" r:id="rId13"/>
    <p:sldId id="261" r:id="rId14"/>
    <p:sldId id="276" r:id="rId15"/>
    <p:sldId id="277" r:id="rId16"/>
    <p:sldId id="265" r:id="rId17"/>
    <p:sldId id="278" r:id="rId18"/>
    <p:sldId id="266" r:id="rId19"/>
    <p:sldId id="288" r:id="rId20"/>
    <p:sldId id="286" r:id="rId21"/>
    <p:sldId id="282" r:id="rId22"/>
    <p:sldId id="283" r:id="rId23"/>
    <p:sldId id="284" r:id="rId24"/>
    <p:sldId id="285" r:id="rId25"/>
    <p:sldId id="287" r:id="rId26"/>
    <p:sldId id="289" r:id="rId27"/>
    <p:sldId id="267" r:id="rId28"/>
    <p:sldId id="268" r:id="rId29"/>
    <p:sldId id="269" r:id="rId30"/>
    <p:sldId id="270" r:id="rId31"/>
    <p:sldId id="271" r:id="rId32"/>
    <p:sldId id="272" r:id="rId33"/>
    <p:sldId id="273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1643333-109B-4615-AE5D-AB496B94D1CE}">
          <p14:sldIdLst>
            <p14:sldId id="258"/>
            <p14:sldId id="260"/>
            <p14:sldId id="264"/>
            <p14:sldId id="263"/>
            <p14:sldId id="274"/>
            <p14:sldId id="275"/>
            <p14:sldId id="280"/>
            <p14:sldId id="262"/>
            <p14:sldId id="261"/>
            <p14:sldId id="276"/>
            <p14:sldId id="277"/>
            <p14:sldId id="265"/>
            <p14:sldId id="278"/>
            <p14:sldId id="266"/>
            <p14:sldId id="288"/>
            <p14:sldId id="286"/>
            <p14:sldId id="282"/>
            <p14:sldId id="283"/>
            <p14:sldId id="284"/>
            <p14:sldId id="285"/>
            <p14:sldId id="287"/>
            <p14:sldId id="289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 autoAdjust="0"/>
    <p:restoredTop sz="94617" autoAdjust="0"/>
  </p:normalViewPr>
  <p:slideViewPr>
    <p:cSldViewPr>
      <p:cViewPr varScale="1">
        <p:scale>
          <a:sx n="105" d="100"/>
          <a:sy n="105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CFDF9-0D43-418F-BC2A-C47A1E6C4F3F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FA2DA-9275-414F-99B6-0DBD2B957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80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I’m an accountant so I appreciate math.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D15223-10A5-4DDF-B779-5F049578D716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started doing research and came across PFT.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FA2DA-9275-414F-99B6-0DBD2B957F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33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started doing research and came across PFT.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FA2DA-9275-414F-99B6-0DBD2B957F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33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started doing research and came across PFT.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FA2DA-9275-414F-99B6-0DBD2B957F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33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Educators have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FA2DA-9275-414F-99B6-0DBD2B957F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368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8DC518-CDBE-4FC4-9318-5B6CFEB27BD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AB71B4-F9B9-44BD-9B43-FAAD6BB950B1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AB71B4-F9B9-44BD-9B43-FAAD6BB950B1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AB71B4-F9B9-44BD-9B43-FAAD6BB950B1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 where do our national </a:t>
            </a:r>
            <a:r>
              <a:rPr lang="en-US" baseline="0" dirty="0" smtClean="0"/>
              <a:t>education leaders fall into the spectrum?</a:t>
            </a:r>
            <a:endParaRPr lang="en-US" dirty="0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8DECD0-CEE3-4DBD-909F-439D3D66D3A2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We’ve probably all seen this hierarchy of learning by Benjamin Bloom where we learned about attaining “higher order thinking,” but do you know what his goal was in</a:t>
            </a:r>
            <a:r>
              <a:rPr lang="en-US" baseline="0" dirty="0" smtClean="0"/>
              <a:t> promoting higher order thinking?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FA2DA-9275-414F-99B6-0DBD2B957FC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14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226758-E567-4FF4-A77F-620CBF0BE3D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There are more quotes</a:t>
            </a:r>
            <a:r>
              <a:rPr lang="en-US" baseline="0" dirty="0" smtClean="0"/>
              <a:t> I don’t have time to share such as John Goodlad specifically talking about the need to separate children from their parents so they don’t acquire their values.</a:t>
            </a:r>
            <a:endParaRPr lang="en-US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226758-E567-4FF4-A77F-620CBF0BE3D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Thanks to partisan school board races</a:t>
            </a:r>
            <a:r>
              <a:rPr lang="en-US" baseline="0" dirty="0" smtClean="0"/>
              <a:t> in Texas...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FA2DA-9275-414F-99B6-0DBD2B957FC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80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226758-E567-4FF4-A77F-620CBF0BE3D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Lets</a:t>
            </a:r>
            <a:r>
              <a:rPr lang="en-US" baseline="0" dirty="0" smtClean="0"/>
              <a:t> contrast this with what we might call a more inspired approach to growth</a:t>
            </a:r>
            <a:endParaRPr lang="en-US" dirty="0" smtClean="0"/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226758-E567-4FF4-A77F-620CBF0BE3D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226758-E567-4FF4-A77F-620CBF0BE3D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29057" indent="-28040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21626" indent="-224325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570276" indent="-224325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18927" indent="-224325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46757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16227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36487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13528" indent="-224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226758-E567-4FF4-A77F-620CBF0BE3D4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22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5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45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5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96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0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92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76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9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22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57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C8AB7E-2129-49E2-B561-A2912A4777BA}" type="datetimeFigureOut">
              <a:rPr lang="en-US" smtClean="0"/>
              <a:pPr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00F6E-B696-4E43-8243-94E47F1F80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4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F6C18AC-F0C8-4702-8E7F-91D20D8D492C}" type="datetimeFigureOut">
              <a:rPr lang="en-US" smtClean="0"/>
              <a:t>4/30/2011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FEACEBE-ADC6-4159-A3BB-C6EF4E5FF24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697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solidFill>
                  <a:srgbClr val="FFC000"/>
                </a:solidFill>
                <a:latin typeface="Batik Regular" pitchFamily="2" charset="0"/>
              </a:rPr>
              <a:t>Planned Illiteracy</a:t>
            </a:r>
            <a:endParaRPr lang="en-US" sz="5400" b="1" dirty="0">
              <a:solidFill>
                <a:srgbClr val="FFC000"/>
              </a:solidFill>
              <a:latin typeface="Batik Regular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2400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90000"/>
                  </a:schemeClr>
                </a:solidFill>
              </a:rPr>
              <a:t>The Destruction of a Nation</a:t>
            </a:r>
          </a:p>
          <a:p>
            <a:pPr algn="ctr"/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2">
                    <a:lumMod val="90000"/>
                  </a:schemeClr>
                </a:solidFill>
              </a:rPr>
              <a:t>By Oak Norton</a:t>
            </a:r>
          </a:p>
          <a:p>
            <a:pPr algn="ctr"/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2">
                    <a:lumMod val="90000"/>
                  </a:schemeClr>
                </a:solidFill>
              </a:rPr>
              <a:t>www.UtahsRepublic.org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457200"/>
            <a:ext cx="77724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15240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buFont typeface="Arial" pitchFamily="34" charset="0"/>
              <a:buChar char="•"/>
              <a:defRPr/>
            </a:pPr>
            <a:r>
              <a:rPr lang="en-US" b="1" dirty="0" smtClean="0"/>
              <a:t>2003—Daughter in 3</a:t>
            </a:r>
            <a:r>
              <a:rPr lang="en-US" b="1" baseline="30000" dirty="0" smtClean="0"/>
              <a:t>rd</a:t>
            </a:r>
            <a:r>
              <a:rPr lang="en-US" b="1" dirty="0" smtClean="0"/>
              <a:t> grade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b="1" dirty="0" smtClean="0"/>
              <a:t>No </a:t>
            </a:r>
            <a:r>
              <a:rPr lang="en-US" b="1" dirty="0"/>
              <a:t>times tables, long division, division by fractions</a:t>
            </a:r>
          </a:p>
          <a:p>
            <a:pPr lvl="1" fontAlgn="auto">
              <a:buFont typeface="Arial" pitchFamily="34" charset="0"/>
              <a:buChar char="•"/>
              <a:defRPr/>
            </a:pPr>
            <a:r>
              <a:rPr lang="en-US" b="1" dirty="0"/>
              <a:t>IE. no future in </a:t>
            </a:r>
            <a:r>
              <a:rPr lang="en-US" b="1" dirty="0" smtClean="0"/>
              <a:t>math</a:t>
            </a:r>
          </a:p>
          <a:p>
            <a:pPr lvl="1" fontAlgn="auto">
              <a:buFont typeface="Arial" pitchFamily="34" charset="0"/>
              <a:buChar char="•"/>
              <a:defRPr/>
            </a:pPr>
            <a:r>
              <a:rPr lang="en-US" b="1" dirty="0" smtClean="0"/>
              <a:t>Constructivist approach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en-US" b="1" dirty="0" smtClean="0"/>
              <a:t>“All the studies say this is the best way to teach math”</a:t>
            </a:r>
          </a:p>
        </p:txBody>
      </p:sp>
    </p:spTree>
    <p:extLst>
      <p:ext uri="{BB962C8B-B14F-4D97-AF65-F5344CB8AC3E}">
        <p14:creationId xmlns:p14="http://schemas.microsoft.com/office/powerpoint/2010/main" val="79635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Follow Through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Largest federal study ever performed</a:t>
            </a:r>
          </a:p>
          <a:p>
            <a:r>
              <a:rPr lang="en-US" dirty="0" smtClean="0"/>
              <a:t>$1 Billion</a:t>
            </a:r>
          </a:p>
          <a:p>
            <a:r>
              <a:rPr lang="en-US" dirty="0" smtClean="0"/>
              <a:t>180 Schools</a:t>
            </a:r>
          </a:p>
          <a:p>
            <a:r>
              <a:rPr lang="en-US" dirty="0" smtClean="0"/>
              <a:t>79,000 Students</a:t>
            </a:r>
          </a:p>
          <a:p>
            <a:r>
              <a:rPr lang="en-US" dirty="0" smtClean="0"/>
              <a:t>30 Years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97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Follow Through 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7320982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8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Follow Through Action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6000" dirty="0" smtClean="0"/>
              <a:t>Switch to Direct Instruction as the most effective method to teach children?</a:t>
            </a:r>
            <a:endParaRPr lang="en-US" sz="6000" dirty="0"/>
          </a:p>
        </p:txBody>
      </p:sp>
      <p:sp>
        <p:nvSpPr>
          <p:cNvPr id="4" name="Rectangle 3"/>
          <p:cNvSpPr/>
          <p:nvPr/>
        </p:nvSpPr>
        <p:spPr>
          <a:xfrm rot="20164038">
            <a:off x="2644897" y="1988656"/>
            <a:ext cx="3621504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</a:t>
            </a:r>
            <a:endParaRPr lang="en-US" sz="20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653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Follow Through REAL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6000" dirty="0" smtClean="0"/>
              <a:t>Put more money into failing methods like constructivism?</a:t>
            </a:r>
          </a:p>
        </p:txBody>
      </p:sp>
      <p:sp>
        <p:nvSpPr>
          <p:cNvPr id="5" name="Rectangle 4"/>
          <p:cNvSpPr/>
          <p:nvPr/>
        </p:nvSpPr>
        <p:spPr>
          <a:xfrm rot="20164038">
            <a:off x="2048292" y="1988656"/>
            <a:ext cx="4814716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0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YES!</a:t>
            </a:r>
            <a:endParaRPr lang="en-US" sz="20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0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Dumb Down Math?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Math teaches </a:t>
            </a:r>
          </a:p>
          <a:p>
            <a:pPr lvl="1"/>
            <a:r>
              <a:rPr lang="en-US" dirty="0" smtClean="0"/>
              <a:t>Reasoning &amp; Logic</a:t>
            </a:r>
          </a:p>
          <a:p>
            <a:pPr lvl="1"/>
            <a:r>
              <a:rPr lang="en-US" dirty="0" smtClean="0"/>
              <a:t>Foundation for geometry (thinking skills / “Proofs”)</a:t>
            </a:r>
          </a:p>
          <a:p>
            <a:pPr lvl="1"/>
            <a:r>
              <a:rPr lang="en-US" dirty="0" smtClean="0"/>
              <a:t>Algebra has been shown as the #1 success factor in college across all majors</a:t>
            </a:r>
          </a:p>
          <a:p>
            <a:r>
              <a:rPr lang="en-US" dirty="0" smtClean="0"/>
              <a:t>A loss of math skills affects all thinking skills</a:t>
            </a:r>
          </a:p>
        </p:txBody>
      </p:sp>
    </p:spTree>
    <p:extLst>
      <p:ext uri="{BB962C8B-B14F-4D97-AF65-F5344CB8AC3E}">
        <p14:creationId xmlns:p14="http://schemas.microsoft.com/office/powerpoint/2010/main" val="276945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2064"/>
            <a:ext cx="80010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45 Goals of the Communists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924800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en-US" sz="2150" b="1" u="sng" dirty="0" smtClean="0">
                <a:solidFill>
                  <a:srgbClr val="FFFF66"/>
                </a:solidFill>
              </a:rPr>
              <a:t>From Cleon </a:t>
            </a:r>
            <a:r>
              <a:rPr lang="en-US" sz="2150" b="1" u="sng" dirty="0" err="1" smtClean="0">
                <a:solidFill>
                  <a:srgbClr val="FFFF66"/>
                </a:solidFill>
              </a:rPr>
              <a:t>Skousen's</a:t>
            </a:r>
            <a:r>
              <a:rPr lang="en-US" sz="2150" b="1" u="sng" dirty="0" smtClean="0">
                <a:solidFill>
                  <a:srgbClr val="FFFF66"/>
                </a:solidFill>
              </a:rPr>
              <a:t> “The Naked Communist” (1961)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en-US" sz="2150" dirty="0" smtClean="0"/>
              <a:t>17. </a:t>
            </a:r>
            <a:r>
              <a:rPr lang="en-US" sz="2150" b="1" dirty="0" smtClean="0">
                <a:solidFill>
                  <a:srgbClr val="FFFF66"/>
                </a:solidFill>
              </a:rPr>
              <a:t>Get control of the schools</a:t>
            </a:r>
            <a:r>
              <a:rPr lang="en-US" sz="2150" b="1" dirty="0" smtClean="0"/>
              <a:t>.</a:t>
            </a:r>
            <a:r>
              <a:rPr lang="en-US" sz="2150" dirty="0" smtClean="0"/>
              <a:t> Use them as transmission belts for socialism and current Communist propaganda. </a:t>
            </a:r>
            <a:r>
              <a:rPr lang="en-US" sz="2150" b="1" dirty="0" smtClean="0">
                <a:solidFill>
                  <a:srgbClr val="FFFF66"/>
                </a:solidFill>
              </a:rPr>
              <a:t>Soften the curriculum</a:t>
            </a:r>
            <a:r>
              <a:rPr lang="en-US" sz="2150" dirty="0" smtClean="0">
                <a:solidFill>
                  <a:srgbClr val="FFFF66"/>
                </a:solidFill>
              </a:rPr>
              <a:t>.</a:t>
            </a:r>
            <a:r>
              <a:rPr lang="en-US" sz="2150" dirty="0" smtClean="0"/>
              <a:t> Get control of teachers' associations. </a:t>
            </a:r>
            <a:r>
              <a:rPr lang="en-US" sz="2150" b="1" dirty="0" smtClean="0">
                <a:solidFill>
                  <a:srgbClr val="FFFF66"/>
                </a:solidFill>
              </a:rPr>
              <a:t>Put the party line in textbooks.</a:t>
            </a:r>
            <a:endParaRPr lang="en-US" sz="2150" dirty="0"/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en-US" sz="2150" dirty="0" smtClean="0"/>
              <a:t>18. Gain </a:t>
            </a:r>
            <a:r>
              <a:rPr lang="en-US" sz="2150" b="1" dirty="0" smtClean="0">
                <a:solidFill>
                  <a:srgbClr val="FFFF66"/>
                </a:solidFill>
              </a:rPr>
              <a:t>control </a:t>
            </a:r>
            <a:r>
              <a:rPr lang="en-US" sz="2150" b="1" dirty="0" smtClean="0"/>
              <a:t>of all </a:t>
            </a:r>
            <a:r>
              <a:rPr lang="en-US" sz="2150" b="1" dirty="0" smtClean="0">
                <a:solidFill>
                  <a:srgbClr val="FFFF66"/>
                </a:solidFill>
              </a:rPr>
              <a:t>student newspapers</a:t>
            </a:r>
            <a:r>
              <a:rPr lang="en-US" sz="2150" b="1" dirty="0" smtClean="0"/>
              <a:t>.</a:t>
            </a:r>
            <a:endParaRPr lang="en-US" sz="2150" b="1" dirty="0"/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en-US" sz="2150" dirty="0" smtClean="0"/>
              <a:t>32. </a:t>
            </a:r>
            <a:r>
              <a:rPr lang="en-US" sz="2150" b="1" dirty="0" smtClean="0">
                <a:solidFill>
                  <a:srgbClr val="FFFF66"/>
                </a:solidFill>
              </a:rPr>
              <a:t>Support any socialist movement to give centralized control over any part of the culture-- education</a:t>
            </a:r>
            <a:r>
              <a:rPr lang="en-US" sz="2150" dirty="0" smtClean="0"/>
              <a:t>, social agencies, welfare programs, mental health clinics, etc.</a:t>
            </a:r>
            <a:endParaRPr lang="en-US" sz="2150" dirty="0"/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en-US" sz="2150" dirty="0" smtClean="0"/>
              <a:t>36. </a:t>
            </a:r>
            <a:r>
              <a:rPr lang="en-US" sz="2150" dirty="0" smtClean="0">
                <a:solidFill>
                  <a:srgbClr val="FFFF66"/>
                </a:solidFill>
              </a:rPr>
              <a:t>Infiltrate and gain control of more </a:t>
            </a:r>
            <a:r>
              <a:rPr lang="en-US" sz="2150" b="1" dirty="0" smtClean="0">
                <a:solidFill>
                  <a:srgbClr val="FFFF66"/>
                </a:solidFill>
              </a:rPr>
              <a:t>unions</a:t>
            </a:r>
            <a:r>
              <a:rPr lang="en-US" sz="2150" dirty="0" smtClean="0"/>
              <a:t>. </a:t>
            </a:r>
            <a:r>
              <a:rPr lang="en-US" sz="2150" i="1" dirty="0" smtClean="0"/>
              <a:t>(NEA-Endorses </a:t>
            </a:r>
            <a:r>
              <a:rPr lang="en-US" sz="2150" i="1" dirty="0" err="1" smtClean="0"/>
              <a:t>Alinsky</a:t>
            </a:r>
            <a:r>
              <a:rPr lang="en-US" sz="2150" i="1" dirty="0" smtClean="0"/>
              <a:t>)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en-US" sz="2150" b="1" dirty="0" smtClean="0"/>
              <a:t>41. </a:t>
            </a:r>
            <a:r>
              <a:rPr lang="en-US" sz="2150" b="1" dirty="0" smtClean="0">
                <a:solidFill>
                  <a:srgbClr val="FFFF66"/>
                </a:solidFill>
              </a:rPr>
              <a:t>Emphasize the need to raise children away from the negative influence of parents. Attribute prejudices, mental blocks and retarding of children to suppressive influence of parents.</a:t>
            </a:r>
            <a:endParaRPr lang="en-US" sz="2150" dirty="0"/>
          </a:p>
        </p:txBody>
      </p:sp>
    </p:spTree>
    <p:extLst>
      <p:ext uri="{BB962C8B-B14F-4D97-AF65-F5344CB8AC3E}">
        <p14:creationId xmlns:p14="http://schemas.microsoft.com/office/powerpoint/2010/main" val="107149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512064"/>
            <a:ext cx="8229600" cy="914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Yuri </a:t>
            </a:r>
            <a:r>
              <a:rPr lang="en-US" b="1" dirty="0" err="1"/>
              <a:t>Bezmenov</a:t>
            </a:r>
            <a:r>
              <a:rPr lang="en-US" b="1" dirty="0"/>
              <a:t> - KGB Defector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114800" cy="41148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en-US" b="1" u="sng" dirty="0"/>
              <a:t>4 Steps to Communist Takeover of a </a:t>
            </a:r>
            <a:r>
              <a:rPr lang="en-US" b="1" u="sng" dirty="0" smtClean="0"/>
              <a:t>Country</a:t>
            </a:r>
          </a:p>
          <a:p>
            <a:pPr marL="0" indent="0" fontAlgn="auto">
              <a:buFont typeface="Arial" pitchFamily="34" charset="0"/>
              <a:buNone/>
              <a:defRPr/>
            </a:pPr>
            <a:endParaRPr lang="en-US" b="1" dirty="0" smtClean="0"/>
          </a:p>
          <a:p>
            <a:pPr fontAlgn="auto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FF66"/>
                </a:solidFill>
              </a:rPr>
              <a:t>Demoralization </a:t>
            </a:r>
            <a:r>
              <a:rPr lang="en-US" b="1" dirty="0" smtClean="0"/>
              <a:t>- 15-20 years</a:t>
            </a:r>
          </a:p>
          <a:p>
            <a:pPr lvl="1" fontAlgn="auto">
              <a:buFont typeface="Arial" pitchFamily="34" charset="0"/>
              <a:buChar char="•"/>
              <a:defRPr/>
            </a:pPr>
            <a:r>
              <a:rPr lang="en-US" b="1" dirty="0" smtClean="0"/>
              <a:t>Process </a:t>
            </a:r>
            <a:r>
              <a:rPr lang="en-US" b="1" dirty="0"/>
              <a:t>of making a country immoral so they </a:t>
            </a:r>
            <a:r>
              <a:rPr lang="en-US" b="1" dirty="0" smtClean="0"/>
              <a:t>cannot </a:t>
            </a:r>
            <a:r>
              <a:rPr lang="en-US" b="1" dirty="0"/>
              <a:t>believe truth when it is presented to them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FF66"/>
                </a:solidFill>
              </a:rPr>
              <a:t>Destabilization </a:t>
            </a:r>
            <a:r>
              <a:rPr lang="en-US" b="1" dirty="0" smtClean="0"/>
              <a:t>- 2-5 </a:t>
            </a:r>
            <a:r>
              <a:rPr lang="en-US" b="1" dirty="0"/>
              <a:t>years</a:t>
            </a:r>
          </a:p>
          <a:p>
            <a:pPr lvl="1" fontAlgn="auto">
              <a:buFont typeface="Arial" pitchFamily="34" charset="0"/>
              <a:buChar char="•"/>
              <a:defRPr/>
            </a:pPr>
            <a:r>
              <a:rPr lang="en-US" b="1" dirty="0"/>
              <a:t>Create conditions where tipping points can occur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FFFF66"/>
                </a:solidFill>
              </a:rPr>
              <a:t>Crisis </a:t>
            </a:r>
            <a:r>
              <a:rPr lang="en-US" b="1" dirty="0" smtClean="0"/>
              <a:t>- 6 </a:t>
            </a:r>
            <a:r>
              <a:rPr lang="en-US" b="1" dirty="0"/>
              <a:t>weeks</a:t>
            </a:r>
          </a:p>
          <a:p>
            <a:pPr lvl="1" fontAlgn="auto">
              <a:buFont typeface="Arial" pitchFamily="34" charset="0"/>
              <a:buChar char="•"/>
              <a:defRPr/>
            </a:pPr>
            <a:r>
              <a:rPr lang="en-US" b="1" dirty="0"/>
              <a:t>Tipping </a:t>
            </a:r>
            <a:r>
              <a:rPr lang="en-US" b="1" dirty="0" smtClean="0"/>
              <a:t>points to seize power</a:t>
            </a:r>
            <a:endParaRPr lang="en-US" b="1" dirty="0"/>
          </a:p>
          <a:p>
            <a:pPr fontAlgn="auto"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FFFF66"/>
                </a:solidFill>
              </a:rPr>
              <a:t>Normalization</a:t>
            </a:r>
          </a:p>
          <a:p>
            <a:pPr lvl="1" fontAlgn="auto">
              <a:buFont typeface="Arial" pitchFamily="34" charset="0"/>
              <a:buChar char="•"/>
              <a:defRPr/>
            </a:pPr>
            <a:r>
              <a:rPr lang="en-US" b="1" dirty="0" smtClean="0"/>
              <a:t>Success – Government Control</a:t>
            </a:r>
            <a:endParaRPr lang="en-US" b="1" dirty="0"/>
          </a:p>
        </p:txBody>
      </p:sp>
      <p:pic>
        <p:nvPicPr>
          <p:cNvPr id="12291" name="Content Placeholder 4" descr="yuribezmenov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52588"/>
            <a:ext cx="373380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6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512064"/>
            <a:ext cx="8229600" cy="914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George Washington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114800" cy="4114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en-US" b="1" u="sng" dirty="0" smtClean="0"/>
              <a:t>Farewell Address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en-US" dirty="0"/>
              <a:t>Of all the dispositions and habits which lead to political prosperity, </a:t>
            </a:r>
            <a:r>
              <a:rPr lang="en-US" dirty="0">
                <a:solidFill>
                  <a:srgbClr val="FFFF66"/>
                </a:solidFill>
              </a:rPr>
              <a:t>religion and morality are indispensable supports</a:t>
            </a:r>
            <a:r>
              <a:rPr lang="en-US" dirty="0"/>
              <a:t>. In vain would that man claim the tribute of patriotism, who should labor to subvert these </a:t>
            </a:r>
            <a:r>
              <a:rPr lang="en-US" dirty="0">
                <a:solidFill>
                  <a:srgbClr val="FFFF66"/>
                </a:solidFill>
              </a:rPr>
              <a:t>great pillars of human happiness</a:t>
            </a:r>
            <a:r>
              <a:rPr lang="en-US" dirty="0"/>
              <a:t>, these firmest props of the duties of men and citizens.</a:t>
            </a:r>
            <a:endParaRPr lang="en-US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524000"/>
            <a:ext cx="3263900" cy="424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9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512064"/>
            <a:ext cx="8229600" cy="914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Contrast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United States Republic</a:t>
            </a:r>
            <a:endParaRPr lang="en-US" dirty="0"/>
          </a:p>
          <a:p>
            <a:pPr lvl="1"/>
            <a:r>
              <a:rPr lang="en-US" dirty="0" smtClean="0"/>
              <a:t>Goal: Free mankind</a:t>
            </a:r>
          </a:p>
          <a:p>
            <a:pPr lvl="1"/>
            <a:r>
              <a:rPr lang="en-US" dirty="0" smtClean="0"/>
              <a:t>Constitution based on natural law</a:t>
            </a:r>
          </a:p>
          <a:p>
            <a:pPr lvl="1"/>
            <a:r>
              <a:rPr lang="en-US" dirty="0" smtClean="0"/>
              <a:t>Only works when people respect the law</a:t>
            </a:r>
          </a:p>
          <a:p>
            <a:pPr lvl="1"/>
            <a:r>
              <a:rPr lang="en-US" dirty="0" smtClean="0"/>
              <a:t>Respect for the law comes through morality</a:t>
            </a:r>
          </a:p>
          <a:p>
            <a:pPr lvl="1"/>
            <a:r>
              <a:rPr lang="en-US" dirty="0" smtClean="0"/>
              <a:t>Moral </a:t>
            </a:r>
            <a:r>
              <a:rPr lang="en-US" dirty="0"/>
              <a:t>teachings are learned though </a:t>
            </a:r>
            <a:r>
              <a:rPr lang="en-US" dirty="0" smtClean="0"/>
              <a:t>religion (10 commandments)</a:t>
            </a:r>
          </a:p>
          <a:p>
            <a:pPr lvl="1"/>
            <a:r>
              <a:rPr lang="en-US" dirty="0" smtClean="0"/>
              <a:t>Result: Righteous moral people enjoy freedom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Communism</a:t>
            </a:r>
          </a:p>
          <a:p>
            <a:pPr lvl="1"/>
            <a:r>
              <a:rPr lang="en-US" dirty="0"/>
              <a:t>Goal: Enslave mankind</a:t>
            </a:r>
          </a:p>
          <a:p>
            <a:pPr lvl="1"/>
            <a:r>
              <a:rPr lang="en-US" dirty="0"/>
              <a:t>Immoral people can’t recognize truth</a:t>
            </a:r>
          </a:p>
          <a:p>
            <a:pPr lvl="1"/>
            <a:r>
              <a:rPr lang="en-US" dirty="0"/>
              <a:t>Remove the basis for morality by removing </a:t>
            </a:r>
            <a:r>
              <a:rPr lang="en-US" dirty="0" smtClean="0"/>
              <a:t>God by promoting </a:t>
            </a:r>
            <a:r>
              <a:rPr lang="en-US" dirty="0"/>
              <a:t>atheism</a:t>
            </a:r>
          </a:p>
          <a:p>
            <a:pPr lvl="1"/>
            <a:r>
              <a:rPr lang="en-US" dirty="0"/>
              <a:t>Make humanism the state religion</a:t>
            </a:r>
          </a:p>
          <a:p>
            <a:pPr lvl="1"/>
            <a:r>
              <a:rPr lang="en-US" dirty="0"/>
              <a:t>People slide into bondage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478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Children are Insane?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447800"/>
            <a:ext cx="7924800" cy="41148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en-US" sz="2800" dirty="0" smtClean="0">
                <a:solidFill>
                  <a:srgbClr val="FFFF66"/>
                </a:solidFill>
              </a:rPr>
              <a:t>"</a:t>
            </a:r>
            <a:r>
              <a:rPr lang="en-US" sz="2800" i="1" dirty="0" smtClean="0">
                <a:solidFill>
                  <a:srgbClr val="FFFF66"/>
                </a:solidFill>
              </a:rPr>
              <a:t>Every </a:t>
            </a:r>
            <a:r>
              <a:rPr lang="en-US" sz="2800" i="1" dirty="0">
                <a:solidFill>
                  <a:srgbClr val="FFFF66"/>
                </a:solidFill>
              </a:rPr>
              <a:t>child in America entering school at the age of five is insane </a:t>
            </a:r>
            <a:r>
              <a:rPr lang="en-US" sz="2800" dirty="0">
                <a:solidFill>
                  <a:srgbClr val="FFFF66"/>
                </a:solidFill>
              </a:rPr>
              <a:t>because he comes to school with certain allegiances to our founding fathers, toward our elected officials, toward his parents, toward a belief in a supernatural being, and toward the sovereignty of this nation as a separate entity. </a:t>
            </a:r>
            <a:r>
              <a:rPr lang="en-US" sz="2800" b="1" dirty="0">
                <a:solidFill>
                  <a:srgbClr val="FFFF66"/>
                </a:solidFill>
              </a:rPr>
              <a:t>It’s up to you as teachers to make all these sick children well – by creating the international child of the </a:t>
            </a:r>
            <a:r>
              <a:rPr lang="en-US" sz="2800" b="1" dirty="0" smtClean="0">
                <a:solidFill>
                  <a:srgbClr val="FFFF66"/>
                </a:solidFill>
              </a:rPr>
              <a:t>future.</a:t>
            </a:r>
            <a:r>
              <a:rPr lang="en-US" sz="2800" dirty="0" smtClean="0">
                <a:solidFill>
                  <a:srgbClr val="FFFF66"/>
                </a:solidFill>
              </a:rPr>
              <a:t>"</a:t>
            </a:r>
            <a:endParaRPr lang="en-US" sz="2800" dirty="0">
              <a:solidFill>
                <a:srgbClr val="FFFF66"/>
              </a:solidFill>
            </a:endParaRP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en-US" sz="2400" dirty="0" smtClean="0"/>
              <a:t>Dr</a:t>
            </a:r>
            <a:r>
              <a:rPr lang="en-US" sz="2400" dirty="0"/>
              <a:t>. Chester M. </a:t>
            </a:r>
            <a:r>
              <a:rPr lang="en-US" sz="2400" dirty="0" smtClean="0"/>
              <a:t>Pierce, Harvard Professor of Education and Psychiatry, </a:t>
            </a:r>
            <a:r>
              <a:rPr lang="en-US" sz="2400" dirty="0"/>
              <a:t>address to the Childhood International Education Seminar, 1973</a:t>
            </a:r>
          </a:p>
        </p:txBody>
      </p:sp>
    </p:spTree>
    <p:extLst>
      <p:ext uri="{BB962C8B-B14F-4D97-AF65-F5344CB8AC3E}">
        <p14:creationId xmlns:p14="http://schemas.microsoft.com/office/powerpoint/2010/main" val="229103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2064"/>
            <a:ext cx="7924800" cy="914400"/>
          </a:xfrm>
        </p:spPr>
        <p:txBody>
          <a:bodyPr/>
          <a:lstStyle/>
          <a:p>
            <a:pPr algn="ctr"/>
            <a:r>
              <a:rPr lang="en-US" dirty="0" smtClean="0"/>
              <a:t>Benjamin Bloom’s Hierarchy of Learning</a:t>
            </a:r>
            <a:br>
              <a:rPr lang="en-US" dirty="0" smtClean="0"/>
            </a:br>
            <a:r>
              <a:rPr lang="en-US" sz="2400" dirty="0" smtClean="0"/>
              <a:t>Remember  this  chart?</a:t>
            </a:r>
            <a:endParaRPr lang="en-US" sz="24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/>
        </p:blipFill>
        <p:spPr bwMode="auto">
          <a:xfrm>
            <a:off x="1371600" y="1752600"/>
            <a:ext cx="6397104" cy="438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03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Higher Order Thinking?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en-US" sz="2800" dirty="0" smtClean="0">
                <a:solidFill>
                  <a:srgbClr val="FFFF66"/>
                </a:solidFill>
              </a:rPr>
              <a:t>"…</a:t>
            </a:r>
            <a:r>
              <a:rPr lang="en-US" sz="2800" b="1" dirty="0">
                <a:solidFill>
                  <a:srgbClr val="FFFF66"/>
                </a:solidFill>
              </a:rPr>
              <a:t>a student attains ‘higher order thinking’ when he no longer believes in right or </a:t>
            </a:r>
            <a:r>
              <a:rPr lang="en-US" sz="2800" b="1" dirty="0" smtClean="0">
                <a:solidFill>
                  <a:srgbClr val="FFFF66"/>
                </a:solidFill>
              </a:rPr>
              <a:t>wrong.</a:t>
            </a:r>
            <a:r>
              <a:rPr lang="en-US" sz="2800" dirty="0" smtClean="0">
                <a:solidFill>
                  <a:srgbClr val="FFFF66"/>
                </a:solidFill>
              </a:rPr>
              <a:t> A </a:t>
            </a:r>
            <a:r>
              <a:rPr lang="en-US" sz="2800" dirty="0">
                <a:solidFill>
                  <a:srgbClr val="FFFF66"/>
                </a:solidFill>
              </a:rPr>
              <a:t>large part of what we call good teaching is a teacher´s ability to obtain affective objectives by challenging the student’s fixed beliefs. …a large part of what we call teaching is that the teacher should be able to </a:t>
            </a:r>
            <a:r>
              <a:rPr lang="en-US" sz="2800" b="1" dirty="0">
                <a:solidFill>
                  <a:srgbClr val="FFFF66"/>
                </a:solidFill>
              </a:rPr>
              <a:t>use education to reorganize a child’s thoughts, attitudes, and feelings</a:t>
            </a:r>
            <a:r>
              <a:rPr lang="en-US" sz="2800" b="1" dirty="0" smtClean="0">
                <a:solidFill>
                  <a:srgbClr val="FFFF66"/>
                </a:solidFill>
              </a:rPr>
              <a:t>."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en-US" sz="2400" dirty="0" smtClean="0"/>
              <a:t>Benjamin </a:t>
            </a:r>
            <a:r>
              <a:rPr lang="en-US" sz="2400" dirty="0"/>
              <a:t>Bloom, psychologist and educational theorist, in “Major Categories in the Taxonomy of Educational Objectives”, p. 185, 1956</a:t>
            </a:r>
          </a:p>
        </p:txBody>
      </p:sp>
    </p:spTree>
    <p:extLst>
      <p:ext uri="{BB962C8B-B14F-4D97-AF65-F5344CB8AC3E}">
        <p14:creationId xmlns:p14="http://schemas.microsoft.com/office/powerpoint/2010/main" val="398561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Parents and Children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fontAlgn="auto">
              <a:buFont typeface="Arial" pitchFamily="34" charset="0"/>
              <a:buNone/>
              <a:defRPr/>
            </a:pPr>
            <a:r>
              <a:rPr lang="en-US" sz="2400" dirty="0">
                <a:solidFill>
                  <a:srgbClr val="FFFF66"/>
                </a:solidFill>
              </a:rPr>
              <a:t>“</a:t>
            </a:r>
            <a:r>
              <a:rPr lang="en-US" sz="2400" b="1" dirty="0">
                <a:solidFill>
                  <a:srgbClr val="FFFF66"/>
                </a:solidFill>
              </a:rPr>
              <a:t>Public education has served as a check on the power of parents</a:t>
            </a:r>
            <a:r>
              <a:rPr lang="en-US" sz="2400" dirty="0">
                <a:solidFill>
                  <a:srgbClr val="FFFF66"/>
                </a:solidFill>
              </a:rPr>
              <a:t>, and this is another powerful reason for maintaining it.”</a:t>
            </a:r>
            <a:br>
              <a:rPr lang="en-US" sz="2400" dirty="0">
                <a:solidFill>
                  <a:srgbClr val="FFFF66"/>
                </a:solidFill>
              </a:rPr>
            </a:br>
            <a:r>
              <a:rPr lang="en-US" sz="2400" dirty="0"/>
              <a:t>- John Goodlad, Developing Democratic Character in the Young, pg. </a:t>
            </a:r>
            <a:r>
              <a:rPr lang="en-US" sz="2400" dirty="0" smtClean="0"/>
              <a:t>165</a:t>
            </a:r>
          </a:p>
          <a:p>
            <a:pPr marL="0" indent="0" fontAlgn="auto">
              <a:buFont typeface="Arial" pitchFamily="34" charset="0"/>
              <a:buNone/>
              <a:defRPr/>
            </a:pPr>
            <a:r>
              <a:rPr lang="en-US" sz="2400" dirty="0">
                <a:solidFill>
                  <a:srgbClr val="FFFF66"/>
                </a:solidFill>
              </a:rPr>
              <a:t>“Most </a:t>
            </a:r>
            <a:r>
              <a:rPr lang="en-US" sz="2400" b="1" dirty="0">
                <a:solidFill>
                  <a:srgbClr val="FFFF66"/>
                </a:solidFill>
              </a:rPr>
              <a:t>youth still hold the same values of their parents… if we do not alter this pattern</a:t>
            </a:r>
            <a:r>
              <a:rPr lang="en-US" sz="2400" dirty="0">
                <a:solidFill>
                  <a:srgbClr val="FFFF66"/>
                </a:solidFill>
              </a:rPr>
              <a:t>, if we don’t </a:t>
            </a:r>
            <a:r>
              <a:rPr lang="en-US" sz="2400" dirty="0" err="1">
                <a:solidFill>
                  <a:srgbClr val="FFFF66"/>
                </a:solidFill>
              </a:rPr>
              <a:t>resocialize</a:t>
            </a:r>
            <a:r>
              <a:rPr lang="en-US" sz="2400" dirty="0">
                <a:solidFill>
                  <a:srgbClr val="FFFF66"/>
                </a:solidFill>
              </a:rPr>
              <a:t>, our system will decay.”</a:t>
            </a:r>
            <a:br>
              <a:rPr lang="en-US" sz="2400" dirty="0">
                <a:solidFill>
                  <a:srgbClr val="FFFF66"/>
                </a:solidFill>
              </a:rPr>
            </a:br>
            <a:r>
              <a:rPr lang="en-US" sz="2400" dirty="0"/>
              <a:t>– John Goodlad, Schooling for the Future, Issue #9, 1971</a:t>
            </a:r>
          </a:p>
        </p:txBody>
      </p:sp>
    </p:spTree>
    <p:extLst>
      <p:ext uri="{BB962C8B-B14F-4D97-AF65-F5344CB8AC3E}">
        <p14:creationId xmlns:p14="http://schemas.microsoft.com/office/powerpoint/2010/main" val="315928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UtahsRepublic.org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2009: Word “republic” is not in any K-12 history standards</a:t>
            </a:r>
          </a:p>
          <a:p>
            <a:r>
              <a:rPr lang="en-US" dirty="0" smtClean="0"/>
              <a:t>Started UtahsRepublic.org as a petition to the state board to change 5 standards to recognize that we are a Constitutional Republic</a:t>
            </a:r>
          </a:p>
        </p:txBody>
      </p:sp>
    </p:spTree>
    <p:extLst>
      <p:ext uri="{BB962C8B-B14F-4D97-AF65-F5344CB8AC3E}">
        <p14:creationId xmlns:p14="http://schemas.microsoft.com/office/powerpoint/2010/main" val="201388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Utah Standards (1/4)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  <a:p>
            <a:r>
              <a:rPr lang="en-US" b="1" dirty="0" smtClean="0"/>
              <a:t>Objective: </a:t>
            </a:r>
            <a:r>
              <a:rPr lang="en-US" dirty="0"/>
              <a:t>Determine human rights and responsibilities in the world.</a:t>
            </a:r>
          </a:p>
          <a:p>
            <a:r>
              <a:rPr lang="en-US" b="1" dirty="0" smtClean="0">
                <a:solidFill>
                  <a:srgbClr val="FFFF66"/>
                </a:solidFill>
              </a:rPr>
              <a:t>a</a:t>
            </a:r>
            <a:r>
              <a:rPr lang="en-US" b="1" dirty="0">
                <a:solidFill>
                  <a:srgbClr val="FFFF66"/>
                </a:solidFill>
              </a:rPr>
              <a:t>. Identify rights considered essential for all humans (</a:t>
            </a:r>
            <a:r>
              <a:rPr lang="en-US" b="1" i="1" dirty="0">
                <a:solidFill>
                  <a:srgbClr val="FFFF66"/>
                </a:solidFill>
              </a:rPr>
              <a:t>e.g</a:t>
            </a:r>
            <a:r>
              <a:rPr lang="en-US" b="1" dirty="0">
                <a:solidFill>
                  <a:srgbClr val="FFFF66"/>
                </a:solidFill>
              </a:rPr>
              <a:t>. health care, education, safety, freedom from fear</a:t>
            </a:r>
            <a:r>
              <a:rPr lang="en-US" dirty="0">
                <a:solidFill>
                  <a:srgbClr val="FFFF66"/>
                </a:solidFill>
              </a:rPr>
              <a:t>, freedom of expression).</a:t>
            </a:r>
          </a:p>
          <a:p>
            <a:r>
              <a:rPr lang="en-US" dirty="0">
                <a:solidFill>
                  <a:srgbClr val="FFFF66"/>
                </a:solidFill>
              </a:rPr>
              <a:t>b. Propose steps individual students can take to protect these rights (</a:t>
            </a:r>
            <a:r>
              <a:rPr lang="en-US" i="1" dirty="0">
                <a:solidFill>
                  <a:srgbClr val="FFFF66"/>
                </a:solidFill>
              </a:rPr>
              <a:t>e.g. </a:t>
            </a:r>
            <a:r>
              <a:rPr lang="en-US" dirty="0">
                <a:solidFill>
                  <a:srgbClr val="FFFF66"/>
                </a:solidFill>
              </a:rPr>
              <a:t>support for sister schools, energy and resource conservation, letter writing, career choices, fundraising efforts).</a:t>
            </a:r>
          </a:p>
        </p:txBody>
      </p:sp>
    </p:spTree>
    <p:extLst>
      <p:ext uri="{BB962C8B-B14F-4D97-AF65-F5344CB8AC3E}">
        <p14:creationId xmlns:p14="http://schemas.microsoft.com/office/powerpoint/2010/main" val="76050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Utah Standards (2/4)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grade</a:t>
            </a:r>
          </a:p>
          <a:p>
            <a:r>
              <a:rPr lang="en-US" dirty="0" smtClean="0"/>
              <a:t>Objective: </a:t>
            </a:r>
            <a:r>
              <a:rPr lang="en-US" dirty="0"/>
              <a:t>Examine the basic structure of the Constitution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>
                <a:solidFill>
                  <a:srgbClr val="FFFF66"/>
                </a:solidFill>
              </a:rPr>
              <a:t>e. </a:t>
            </a:r>
            <a:r>
              <a:rPr lang="en-US" b="1" dirty="0">
                <a:solidFill>
                  <a:srgbClr val="FFFF66"/>
                </a:solidFill>
              </a:rPr>
              <a:t>Determine the role of the Constitution as a living document</a:t>
            </a:r>
            <a:r>
              <a:rPr lang="en-US" b="1" dirty="0" smtClean="0">
                <a:solidFill>
                  <a:srgbClr val="FFFF66"/>
                </a:solidFill>
              </a:rPr>
              <a:t>.</a:t>
            </a:r>
            <a:endParaRPr lang="en-US" dirty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5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Utah Standards (3/4)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grade</a:t>
            </a:r>
          </a:p>
          <a:p>
            <a:r>
              <a:rPr lang="en-US" dirty="0" smtClean="0"/>
              <a:t>Objective: </a:t>
            </a:r>
            <a:r>
              <a:rPr lang="en-US" dirty="0"/>
              <a:t>Determine the importance of popular sovereignty and limited government in a democratic society</a:t>
            </a:r>
            <a:r>
              <a:rPr lang="en-US" dirty="0" smtClean="0"/>
              <a:t>.</a:t>
            </a:r>
          </a:p>
          <a:p>
            <a:r>
              <a:rPr lang="en-US" b="1" dirty="0">
                <a:solidFill>
                  <a:srgbClr val="FFFF66"/>
                </a:solidFill>
              </a:rPr>
              <a:t>c. Determine how judicial review makes the Constitution a living document.</a:t>
            </a:r>
          </a:p>
        </p:txBody>
      </p:sp>
    </p:spTree>
    <p:extLst>
      <p:ext uri="{BB962C8B-B14F-4D97-AF65-F5344CB8AC3E}">
        <p14:creationId xmlns:p14="http://schemas.microsoft.com/office/powerpoint/2010/main" val="313421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Utah Standards (4/4)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Utah Standard:</a:t>
            </a:r>
          </a:p>
          <a:p>
            <a:pPr lvl="1"/>
            <a:r>
              <a:rPr lang="en-US" dirty="0" smtClean="0">
                <a:solidFill>
                  <a:srgbClr val="FFFF66"/>
                </a:solidFill>
              </a:rPr>
              <a:t>Examine </a:t>
            </a:r>
            <a:r>
              <a:rPr lang="en-US" dirty="0">
                <a:solidFill>
                  <a:srgbClr val="FFFF66"/>
                </a:solidFill>
              </a:rPr>
              <a:t>the impact of McCarthyism </a:t>
            </a:r>
            <a:r>
              <a:rPr lang="en-US" dirty="0"/>
              <a:t>and Watergate on citizens’ attitudes toward government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Texas Standard:</a:t>
            </a:r>
          </a:p>
          <a:p>
            <a:pPr lvl="1"/>
            <a:r>
              <a:rPr lang="en-US" dirty="0"/>
              <a:t>Describe how Cold War tensions were intensified by the arms race, the space race, </a:t>
            </a:r>
            <a:r>
              <a:rPr lang="en-US" dirty="0">
                <a:solidFill>
                  <a:srgbClr val="FFFF66"/>
                </a:solidFill>
              </a:rPr>
              <a:t>McCarthyism, and the House Un-American Activities Committee (HUAC), the findings of which were confirmed by the </a:t>
            </a:r>
            <a:r>
              <a:rPr lang="en-US" dirty="0" err="1">
                <a:solidFill>
                  <a:srgbClr val="FFFF66"/>
                </a:solidFill>
              </a:rPr>
              <a:t>Venona</a:t>
            </a:r>
            <a:r>
              <a:rPr lang="en-US" dirty="0">
                <a:solidFill>
                  <a:srgbClr val="FFFF66"/>
                </a:solidFill>
              </a:rPr>
              <a:t> Papers.</a:t>
            </a:r>
            <a:endParaRPr lang="en-US" dirty="0" smtClean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31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Planting Acorns (ideas)</a:t>
            </a:r>
            <a:endParaRPr lang="en-US" dirty="0"/>
          </a:p>
        </p:txBody>
      </p:sp>
      <p:pic>
        <p:nvPicPr>
          <p:cNvPr id="21509" name="Picture 5" descr="C:\Users\Oak\AppData\Local\Microsoft\Windows\Temporary Internet Files\Content.IE5\LSLYHOZG\MC9002724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05000"/>
            <a:ext cx="4800600" cy="454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Oak\AppData\Local\Microsoft\Windows\Temporary Internet Files\Content.IE5\ONPM5HOV\MC9003841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1680667" cy="181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06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Core Math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Unproven</a:t>
            </a:r>
          </a:p>
          <a:p>
            <a:r>
              <a:rPr lang="en-US" dirty="0" smtClean="0"/>
              <a:t>Huge cost to implement</a:t>
            </a:r>
          </a:p>
          <a:p>
            <a:r>
              <a:rPr lang="en-US" dirty="0" smtClean="0"/>
              <a:t>Changes high school math from discrete courses to an integrated approach</a:t>
            </a:r>
          </a:p>
          <a:p>
            <a:pPr lvl="1"/>
            <a:r>
              <a:rPr lang="en-US" dirty="0" smtClean="0"/>
              <a:t>not many programs are ready for this approach but weak fuzzy math programs are</a:t>
            </a:r>
          </a:p>
          <a:p>
            <a:r>
              <a:rPr lang="en-US" dirty="0" smtClean="0"/>
              <a:t>Tests written for Utah by a group led by a Social Justice education activist</a:t>
            </a:r>
          </a:p>
          <a:p>
            <a:r>
              <a:rPr lang="en-US" dirty="0" smtClean="0"/>
              <a:t>Reject these standards</a:t>
            </a:r>
          </a:p>
        </p:txBody>
      </p:sp>
    </p:spTree>
    <p:extLst>
      <p:ext uri="{BB962C8B-B14F-4D97-AF65-F5344CB8AC3E}">
        <p14:creationId xmlns:p14="http://schemas.microsoft.com/office/powerpoint/2010/main" val="392591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Utah Population &amp; School Districts</a:t>
            </a:r>
            <a:endParaRPr lang="en-US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33500"/>
            <a:ext cx="7199313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74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Utah Population </a:t>
            </a:r>
            <a:r>
              <a:rPr lang="en-US" b="1" dirty="0" smtClean="0">
                <a:solidFill>
                  <a:srgbClr val="FFFF00"/>
                </a:solidFill>
              </a:rPr>
              <a:t>Per</a:t>
            </a:r>
            <a:r>
              <a:rPr lang="en-US" b="1" dirty="0" smtClean="0"/>
              <a:t> School District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1333500"/>
            <a:ext cx="7242175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16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LDS Population &amp; Stakes</a:t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1333500"/>
            <a:ext cx="7242175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48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LDS Population </a:t>
            </a:r>
            <a:r>
              <a:rPr lang="en-US" b="1" dirty="0" smtClean="0">
                <a:solidFill>
                  <a:srgbClr val="FFFF00"/>
                </a:solidFill>
              </a:rPr>
              <a:t>Per</a:t>
            </a:r>
            <a:r>
              <a:rPr lang="en-US" b="1" dirty="0" smtClean="0"/>
              <a:t> Stake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8" y="1333500"/>
            <a:ext cx="7235825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86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if High Schools were Districts?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1494688"/>
              </p:ext>
            </p:extLst>
          </p:nvPr>
        </p:nvGraphicFramePr>
        <p:xfrm>
          <a:off x="914400" y="1600200"/>
          <a:ext cx="7315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Current System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What if Scenario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Utah School Districts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116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Residents/District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67,412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23,827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School Board Members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205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580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Students</a:t>
                      </a:r>
                      <a:r>
                        <a:rPr lang="en-US" baseline="0" dirty="0" smtClean="0"/>
                        <a:t>/District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13,228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4,561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LDS Members/Stake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4,825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4191000"/>
            <a:ext cx="723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Current board members spend 15-20 </a:t>
            </a:r>
            <a:r>
              <a:rPr lang="en-US" dirty="0" err="1" smtClean="0"/>
              <a:t>hrs</a:t>
            </a:r>
            <a:r>
              <a:rPr lang="en-US" dirty="0" smtClean="0"/>
              <a:t>/week on district work (ASD)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Smaller districts = less work/member = more people willing to run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Less expensive to run for office-partisan school board races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Cut responsibilities to 5 hours/week &amp; really empower School Community Councils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More board members means increased public interaction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Privatize maintenance and bussing and let schools focus on academics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9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315200" cy="4572000"/>
          </a:xfrm>
        </p:spPr>
        <p:txBody>
          <a:bodyPr>
            <a:noAutofit/>
          </a:bodyPr>
          <a:lstStyle/>
          <a:p>
            <a:r>
              <a:rPr lang="en-US" dirty="0" smtClean="0"/>
              <a:t>Planned destruction of America</a:t>
            </a:r>
          </a:p>
          <a:p>
            <a:pPr lvl="1"/>
            <a:r>
              <a:rPr lang="en-US" sz="3000" dirty="0" smtClean="0"/>
              <a:t>Destroy morality</a:t>
            </a:r>
          </a:p>
          <a:p>
            <a:pPr lvl="1"/>
            <a:r>
              <a:rPr lang="en-US" sz="3000" dirty="0" smtClean="0"/>
              <a:t>Dumb down our children</a:t>
            </a:r>
          </a:p>
          <a:p>
            <a:pPr lvl="1"/>
            <a:r>
              <a:rPr lang="en-US" sz="3000" dirty="0" smtClean="0"/>
              <a:t>Humanism &amp; Progressive Education</a:t>
            </a:r>
          </a:p>
          <a:p>
            <a:pPr lvl="1"/>
            <a:r>
              <a:rPr lang="en-US" sz="3000" dirty="0" smtClean="0"/>
              <a:t>Social </a:t>
            </a:r>
            <a:r>
              <a:rPr lang="en-US" sz="3000" dirty="0"/>
              <a:t>re-engineering of our children</a:t>
            </a:r>
          </a:p>
        </p:txBody>
      </p:sp>
    </p:spTree>
    <p:extLst>
      <p:ext uri="{BB962C8B-B14F-4D97-AF65-F5344CB8AC3E}">
        <p14:creationId xmlns:p14="http://schemas.microsoft.com/office/powerpoint/2010/main" val="39871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315200" cy="4572000"/>
          </a:xfrm>
        </p:spPr>
        <p:txBody>
          <a:bodyPr/>
          <a:lstStyle/>
          <a:p>
            <a:r>
              <a:rPr lang="en-US" dirty="0"/>
              <a:t>Partisan school board elections</a:t>
            </a:r>
          </a:p>
          <a:p>
            <a:r>
              <a:rPr lang="en-US" dirty="0"/>
              <a:t>Shatter power grip over education by breaking up districts</a:t>
            </a:r>
            <a:endParaRPr lang="en-US" dirty="0" smtClean="0"/>
          </a:p>
          <a:p>
            <a:r>
              <a:rPr lang="en-US" dirty="0" smtClean="0"/>
              <a:t>Repeal Common Core standards adoption</a:t>
            </a:r>
          </a:p>
          <a:p>
            <a:r>
              <a:rPr lang="en-US" dirty="0" smtClean="0"/>
              <a:t>Thorough review of state standards</a:t>
            </a:r>
          </a:p>
          <a:p>
            <a:r>
              <a:rPr lang="en-US" dirty="0" smtClean="0">
                <a:solidFill>
                  <a:srgbClr val="FFFF66"/>
                </a:solidFill>
              </a:rPr>
              <a:t>Go </a:t>
            </a:r>
            <a:r>
              <a:rPr lang="en-US" dirty="0">
                <a:solidFill>
                  <a:srgbClr val="FFFF66"/>
                </a:solidFill>
              </a:rPr>
              <a:t>to UtahsRepublic.org and sign the </a:t>
            </a:r>
            <a:r>
              <a:rPr lang="en-US" dirty="0" smtClean="0">
                <a:solidFill>
                  <a:srgbClr val="FFFF66"/>
                </a:solidFill>
              </a:rPr>
              <a:t>petition</a:t>
            </a:r>
            <a:endParaRPr lang="en-US" dirty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4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FBB707F-86A9-4DE3-89E8-39FAE89249C0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5D714DA8-D60B-44A1-9290-9C778059D05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5631F07-2F02-4F99-8DE9-B4A1E66266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9923</TotalTime>
  <Words>1340</Words>
  <Application>Microsoft Office PowerPoint</Application>
  <PresentationFormat>On-screen Show (4:3)</PresentationFormat>
  <Paragraphs>172</Paragraphs>
  <Slides>29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Custom Design</vt:lpstr>
      <vt:lpstr>Metro</vt:lpstr>
      <vt:lpstr>Planned Illiteracy</vt:lpstr>
      <vt:lpstr>Background</vt:lpstr>
      <vt:lpstr>Project Follow Through</vt:lpstr>
      <vt:lpstr>Project Follow Through Results</vt:lpstr>
      <vt:lpstr>Project Follow Through Action Plan</vt:lpstr>
      <vt:lpstr>Project Follow Through REAL Action</vt:lpstr>
      <vt:lpstr>Why Dumb Down Math?</vt:lpstr>
      <vt:lpstr>45 Goals of the Communists</vt:lpstr>
      <vt:lpstr>Yuri Bezmenov - KGB Defector</vt:lpstr>
      <vt:lpstr>George Washington</vt:lpstr>
      <vt:lpstr>Contrast</vt:lpstr>
      <vt:lpstr>Children are Insane?</vt:lpstr>
      <vt:lpstr>Benjamin Bloom’s Hierarchy of Learning Remember  this  chart?</vt:lpstr>
      <vt:lpstr>Higher Order Thinking?</vt:lpstr>
      <vt:lpstr>Parents and Children</vt:lpstr>
      <vt:lpstr>UtahsRepublic.org</vt:lpstr>
      <vt:lpstr>Problems with Utah Standards (1/4)</vt:lpstr>
      <vt:lpstr>Problems with Utah Standards (2/4)</vt:lpstr>
      <vt:lpstr>Problems with Utah Standards (3/4)</vt:lpstr>
      <vt:lpstr>Problems with Utah Standards (4/4)</vt:lpstr>
      <vt:lpstr>Planting Acorns (ideas)</vt:lpstr>
      <vt:lpstr>Common Core Math Standards</vt:lpstr>
      <vt:lpstr>Utah Population &amp; School Districts</vt:lpstr>
      <vt:lpstr>Utah Population Per School District</vt:lpstr>
      <vt:lpstr>LDS Population &amp; Stakes </vt:lpstr>
      <vt:lpstr>LDS Population Per Stake</vt:lpstr>
      <vt:lpstr>What if High Schools were Districts?</vt:lpstr>
      <vt:lpstr>Summary</vt:lpstr>
      <vt:lpstr>Solutions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Planned Illiteracy</dc:title>
  <dc:creator>Oak Norton</dc:creator>
  <cp:lastModifiedBy>Oak Norton</cp:lastModifiedBy>
  <cp:revision>68</cp:revision>
  <dcterms:created xsi:type="dcterms:W3CDTF">2011-01-08T18:30:56Z</dcterms:created>
  <dcterms:modified xsi:type="dcterms:W3CDTF">2011-04-30T23:53:58Z</dcterms:modified>
  <cp:contentStatus>Final</cp:contentStatus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TC300001569990</vt:lpwstr>
  </property>
  <property fmtid="{D5CDD505-2E9C-101B-9397-08002B2CF9AE}" pid="3" name="_MarkAsFinal">
    <vt:bool>true</vt:bool>
  </property>
</Properties>
</file>